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75"/>
  </p:notesMasterIdLst>
  <p:sldIdLst>
    <p:sldId id="257" r:id="rId3"/>
    <p:sldId id="447" r:id="rId4"/>
    <p:sldId id="267" r:id="rId5"/>
    <p:sldId id="266" r:id="rId6"/>
    <p:sldId id="268" r:id="rId7"/>
    <p:sldId id="270" r:id="rId8"/>
    <p:sldId id="258" r:id="rId9"/>
    <p:sldId id="259" r:id="rId10"/>
    <p:sldId id="391" r:id="rId11"/>
    <p:sldId id="392" r:id="rId12"/>
    <p:sldId id="393" r:id="rId13"/>
    <p:sldId id="396" r:id="rId14"/>
    <p:sldId id="395" r:id="rId15"/>
    <p:sldId id="349" r:id="rId16"/>
    <p:sldId id="397" r:id="rId17"/>
    <p:sldId id="454" r:id="rId18"/>
    <p:sldId id="520" r:id="rId19"/>
    <p:sldId id="416" r:id="rId20"/>
    <p:sldId id="398" r:id="rId21"/>
    <p:sldId id="456" r:id="rId22"/>
    <p:sldId id="399" r:id="rId23"/>
    <p:sldId id="400" r:id="rId24"/>
    <p:sldId id="457" r:id="rId25"/>
    <p:sldId id="512" r:id="rId26"/>
    <p:sldId id="511" r:id="rId27"/>
    <p:sldId id="513" r:id="rId28"/>
    <p:sldId id="402" r:id="rId29"/>
    <p:sldId id="401" r:id="rId30"/>
    <p:sldId id="403" r:id="rId31"/>
    <p:sldId id="404" r:id="rId32"/>
    <p:sldId id="405" r:id="rId33"/>
    <p:sldId id="514" r:id="rId34"/>
    <p:sldId id="406" r:id="rId35"/>
    <p:sldId id="420" r:id="rId36"/>
    <p:sldId id="418" r:id="rId37"/>
    <p:sldId id="569" r:id="rId38"/>
    <p:sldId id="417" r:id="rId39"/>
    <p:sldId id="419" r:id="rId40"/>
    <p:sldId id="515" r:id="rId41"/>
    <p:sldId id="409" r:id="rId42"/>
    <p:sldId id="394" r:id="rId43"/>
    <p:sldId id="412" r:id="rId44"/>
    <p:sldId id="570" r:id="rId45"/>
    <p:sldId id="571" r:id="rId46"/>
    <p:sldId id="413" r:id="rId47"/>
    <p:sldId id="414" r:id="rId48"/>
    <p:sldId id="572" r:id="rId49"/>
    <p:sldId id="573" r:id="rId50"/>
    <p:sldId id="574" r:id="rId51"/>
    <p:sldId id="575" r:id="rId52"/>
    <p:sldId id="516" r:id="rId53"/>
    <p:sldId id="411" r:id="rId54"/>
    <p:sldId id="410" r:id="rId55"/>
    <p:sldId id="415" r:id="rId56"/>
    <p:sldId id="304" r:id="rId57"/>
    <p:sldId id="517" r:id="rId58"/>
    <p:sldId id="318" r:id="rId59"/>
    <p:sldId id="421" r:id="rId60"/>
    <p:sldId id="467" r:id="rId61"/>
    <p:sldId id="466" r:id="rId62"/>
    <p:sldId id="470" r:id="rId63"/>
    <p:sldId id="518" r:id="rId64"/>
    <p:sldId id="463" r:id="rId65"/>
    <p:sldId id="465" r:id="rId66"/>
    <p:sldId id="471" r:id="rId67"/>
    <p:sldId id="519" r:id="rId68"/>
    <p:sldId id="521" r:id="rId69"/>
    <p:sldId id="333" r:id="rId70"/>
    <p:sldId id="312" r:id="rId71"/>
    <p:sldId id="329" r:id="rId72"/>
    <p:sldId id="314" r:id="rId73"/>
    <p:sldId id="280" r:id="rId7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39FA7"/>
    <a:srgbClr val="1DB6AD"/>
    <a:srgbClr val="A5A5A5"/>
    <a:srgbClr val="FFFFFF"/>
    <a:srgbClr val="2EA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96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70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0" y="4522787"/>
            <a:ext cx="12192000" cy="2335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37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5395913"/>
            <a:ext cx="15065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32" y="2541588"/>
            <a:ext cx="2725737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57" y="4579937"/>
            <a:ext cx="21034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8" y="4039394"/>
            <a:ext cx="34671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1132" y="3748350"/>
            <a:ext cx="2472654" cy="246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0749" y="81765"/>
            <a:ext cx="9210502" cy="1463030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08462" y="1708028"/>
            <a:ext cx="6375077" cy="55098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908462" y="1600947"/>
            <a:ext cx="63750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06800" y="2552400"/>
            <a:ext cx="5644800" cy="1905300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5966" y="1054100"/>
            <a:ext cx="6518234" cy="2637477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12019" y="3748314"/>
            <a:ext cx="6570281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62542" y="1973334"/>
            <a:ext cx="2090670" cy="2090666"/>
            <a:chOff x="2200988" y="2888700"/>
            <a:chExt cx="2057878" cy="2057874"/>
          </a:xfrm>
        </p:grpSpPr>
        <p:sp>
          <p:nvSpPr>
            <p:cNvPr id="8" name="Freeform 42"/>
            <p:cNvSpPr/>
            <p:nvPr/>
          </p:nvSpPr>
          <p:spPr>
            <a:xfrm>
              <a:off x="2200988" y="2888700"/>
              <a:ext cx="2057878" cy="205787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9" name="Oval 43"/>
            <p:cNvSpPr/>
            <p:nvPr/>
          </p:nvSpPr>
          <p:spPr>
            <a:xfrm>
              <a:off x="2591545" y="3279256"/>
              <a:ext cx="1276764" cy="12767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 algn="ctr">
              <a:solidFill>
                <a:srgbClr val="FE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A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4266977"/>
            <a:ext cx="3189116" cy="735798"/>
            <a:chOff x="0" y="4876577"/>
            <a:chExt cx="4258866" cy="982612"/>
          </a:xfrm>
        </p:grpSpPr>
        <p:sp>
          <p:nvSpPr>
            <p:cNvPr id="12" name="Freeform 5"/>
            <p:cNvSpPr/>
            <p:nvPr/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06800" y="1936799"/>
            <a:ext cx="5644800" cy="1916743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06800" y="4337999"/>
            <a:ext cx="5644800" cy="1916743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3343275" y="2276475"/>
            <a:ext cx="5602289" cy="2057400"/>
            <a:chOff x="3343275" y="2276475"/>
            <a:chExt cx="5602289" cy="2057400"/>
          </a:xfrm>
        </p:grpSpPr>
        <p:sp>
          <p:nvSpPr>
            <p:cNvPr id="9" name="任意多边形 8"/>
            <p:cNvSpPr/>
            <p:nvPr userDrawn="1">
              <p:custDataLst>
                <p:tags r:id="rId1"/>
              </p:custDataLst>
            </p:nvPr>
          </p:nvSpPr>
          <p:spPr>
            <a:xfrm>
              <a:off x="4752976" y="2276475"/>
              <a:ext cx="1376363" cy="1377950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2"/>
              </p:custDataLst>
            </p:nvPr>
          </p:nvSpPr>
          <p:spPr>
            <a:xfrm>
              <a:off x="4833939" y="2360614"/>
              <a:ext cx="1214437" cy="121443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2"/>
            <p:cNvSpPr/>
            <p:nvPr userDrawn="1">
              <p:custDataLst>
                <p:tags r:id="rId3"/>
              </p:custDataLst>
            </p:nvPr>
          </p:nvSpPr>
          <p:spPr>
            <a:xfrm>
              <a:off x="6161088" y="2278063"/>
              <a:ext cx="1376362" cy="137636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4"/>
              </p:custDataLst>
            </p:nvPr>
          </p:nvSpPr>
          <p:spPr>
            <a:xfrm>
              <a:off x="6235700" y="2352675"/>
              <a:ext cx="1214438" cy="1214438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 userDrawn="1">
              <p:custDataLst>
                <p:tags r:id="rId5"/>
              </p:custDataLst>
            </p:nvPr>
          </p:nvSpPr>
          <p:spPr>
            <a:xfrm>
              <a:off x="7569201" y="2278063"/>
              <a:ext cx="1376363" cy="137636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6"/>
              </p:custDataLst>
            </p:nvPr>
          </p:nvSpPr>
          <p:spPr>
            <a:xfrm>
              <a:off x="7650164" y="2352675"/>
              <a:ext cx="1214437" cy="1214438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任意多边形 20"/>
            <p:cNvSpPr/>
            <p:nvPr userDrawn="1">
              <p:custDataLst>
                <p:tags r:id="rId7"/>
              </p:custDataLst>
            </p:nvPr>
          </p:nvSpPr>
          <p:spPr>
            <a:xfrm>
              <a:off x="3343275" y="2276475"/>
              <a:ext cx="1377950" cy="1377950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 userDrawn="1">
              <p:custDataLst>
                <p:tags r:id="rId8"/>
              </p:custDataLst>
            </p:nvPr>
          </p:nvSpPr>
          <p:spPr>
            <a:xfrm>
              <a:off x="3424239" y="2360614"/>
              <a:ext cx="1216025" cy="121443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 userDrawn="1">
              <p:custDataLst>
                <p:tags r:id="rId9"/>
              </p:custDataLst>
            </p:nvPr>
          </p:nvCxnSpPr>
          <p:spPr>
            <a:xfrm>
              <a:off x="3424239" y="4333875"/>
              <a:ext cx="5500687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>
              <p:custDataLst>
                <p:tags r:id="rId10"/>
              </p:custDataLst>
            </p:nvPr>
          </p:nvCxnSpPr>
          <p:spPr>
            <a:xfrm>
              <a:off x="3424239" y="3910013"/>
              <a:ext cx="5500687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24239" y="4421626"/>
            <a:ext cx="5602289" cy="1338263"/>
          </a:xfrm>
          <a:noFill/>
        </p:spPr>
        <p:txBody>
          <a:bodyPr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3" hasCustomPrompt="1"/>
          </p:nvPr>
        </p:nvSpPr>
        <p:spPr>
          <a:xfrm>
            <a:off x="3362400" y="3927600"/>
            <a:ext cx="5742000" cy="399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Algerian" pitchFamily="82" charset="0"/>
              </a:defRPr>
            </a:lvl1pPr>
          </a:lstStyle>
          <a:p>
            <a:pPr lvl="0"/>
            <a:r>
              <a:rPr lang="zh-CN" altLang="en-US" dirty="0" smtClean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1"/>
          <p:cNvGrpSpPr/>
          <p:nvPr/>
        </p:nvGrpSpPr>
        <p:grpSpPr bwMode="auto">
          <a:xfrm>
            <a:off x="7200899" y="2076459"/>
            <a:ext cx="4144963" cy="3514181"/>
            <a:chOff x="4054476" y="1233488"/>
            <a:chExt cx="5141912" cy="4359276"/>
          </a:xfrm>
        </p:grpSpPr>
        <p:sp>
          <p:nvSpPr>
            <p:cNvPr id="11" name="AutoShape 8"/>
            <p:cNvSpPr>
              <a:spLocks noChangeAspect="1" noChangeArrowheads="1" noTextEdit="1"/>
            </p:cNvSpPr>
            <p:nvPr/>
          </p:nvSpPr>
          <p:spPr bwMode="auto">
            <a:xfrm>
              <a:off x="4056063" y="1236663"/>
              <a:ext cx="5135562" cy="43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3241676"/>
              <a:ext cx="1719262" cy="235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6" y="2573338"/>
              <a:ext cx="1717675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2573338"/>
              <a:ext cx="1717675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1233488"/>
              <a:ext cx="1719262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6" y="1233488"/>
              <a:ext cx="1717675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1233488"/>
              <a:ext cx="1717675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0000" tIns="46800" rIns="90000" bIns="46800" anchor="ctr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333200" y="2224800"/>
            <a:ext cx="3884400" cy="219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0800" y="1882800"/>
            <a:ext cx="4417200" cy="280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tags" Target="../tags/tag52.xml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tags" Target="../tags/tag42.xml"/><Relationship Id="rId41" Type="http://schemas.openxmlformats.org/officeDocument/2006/relationships/tags" Target="../tags/tag54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48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笔杆用户使用指南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ym typeface="+mn-lt"/>
              </a:rPr>
              <a:t>Wuhan lib imformation technologe co.,LTD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60" y="728980"/>
            <a:ext cx="9657080" cy="54000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309562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 填写基本信息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已有写作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0058" t="19806" r="1131" b="49765"/>
          <a:stretch>
            <a:fillRect/>
          </a:stretch>
        </p:blipFill>
        <p:spPr>
          <a:xfrm>
            <a:off x="6911975" y="2588895"/>
            <a:ext cx="3756025" cy="127508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6766560" y="2096135"/>
            <a:ext cx="1208405" cy="434975"/>
          </a:xfrm>
          <a:prstGeom prst="wedgeEllipseCallout">
            <a:avLst>
              <a:gd name="adj1" fmla="val -65097"/>
              <a:gd name="adj2" fmla="val 1066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形标注 4"/>
          <p:cNvSpPr/>
          <p:nvPr/>
        </p:nvSpPr>
        <p:spPr>
          <a:xfrm>
            <a:off x="7569835" y="4184015"/>
            <a:ext cx="2056765" cy="694690"/>
          </a:xfrm>
          <a:prstGeom prst="wedgeEllipseCallout">
            <a:avLst>
              <a:gd name="adj1" fmla="val -40707"/>
              <a:gd name="adj2" fmla="val -1156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01610" y="4278630"/>
            <a:ext cx="167132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弹出框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进度提醒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点击论文题目即可快速切换到另一论文的写作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25310" y="2195830"/>
            <a:ext cx="8216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点击一下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30" b="583"/>
          <a:stretch>
            <a:fillRect/>
          </a:stretch>
        </p:blipFill>
        <p:spPr>
          <a:xfrm>
            <a:off x="1065530" y="422275"/>
            <a:ext cx="9752330" cy="64281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210425" y="1942465"/>
            <a:ext cx="223329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52995" y="20300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修改基本信息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例如</a:t>
            </a:r>
            <a:r>
              <a:rPr lang="en-US" altLang="zh-CN" sz="1000">
                <a:solidFill>
                  <a:srgbClr val="FF0000"/>
                </a:solidFill>
              </a:rPr>
              <a:t>:</a:t>
            </a:r>
            <a:r>
              <a:rPr lang="zh-CN" altLang="en-US" sz="1000">
                <a:solidFill>
                  <a:srgbClr val="FF0000"/>
                </a:solidFill>
              </a:rPr>
              <a:t>增加一个关键词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四  </a:t>
            </a:r>
            <a:r>
              <a:rPr lang="zh-CN">
                <a:solidFill>
                  <a:schemeClr val="bg1"/>
                </a:solidFill>
              </a:rPr>
              <a:t>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重新分析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5455285" y="2754630"/>
            <a:ext cx="1558290" cy="41529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97855" y="284226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点击重新分析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5243830" y="4743450"/>
            <a:ext cx="2493010" cy="80962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14340" y="4888865"/>
            <a:ext cx="2163445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推荐选题发生变化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我们是根据你输入的信息进行的推荐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实现了个性化的推荐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  <a:p>
            <a:endParaRPr lang="en-US" altLang="zh-CN" sz="1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" grpId="0" animBg="1"/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55" y="847725"/>
            <a:ext cx="9609455" cy="51619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五  </a:t>
            </a:r>
            <a:r>
              <a:rPr lang="zh-CN">
                <a:solidFill>
                  <a:schemeClr val="bg1"/>
                </a:solidFill>
              </a:rPr>
              <a:t>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选题分析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6700520" y="2359025"/>
            <a:ext cx="1673225" cy="665480"/>
          </a:xfrm>
          <a:prstGeom prst="wedgeEllipseCallout">
            <a:avLst>
              <a:gd name="adj1" fmla="val -39753"/>
              <a:gd name="adj2" fmla="val 75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91350" y="2553335"/>
            <a:ext cx="122745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分析结果可视化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9133840" y="4194175"/>
            <a:ext cx="1558290" cy="443230"/>
          </a:xfrm>
          <a:prstGeom prst="wedgeEllipseCallout">
            <a:avLst>
              <a:gd name="adj1" fmla="val -13121"/>
              <a:gd name="adj2" fmla="val -2037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54515" y="4292600"/>
            <a:ext cx="113157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</a:rPr>
              <a:t>给出分析结论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6153150" y="5227955"/>
            <a:ext cx="1500505" cy="665480"/>
          </a:xfrm>
          <a:prstGeom prst="wedgeEllipseCallout">
            <a:avLst>
              <a:gd name="adj1" fmla="val -72632"/>
              <a:gd name="adj2" fmla="val 233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15685" y="5462270"/>
            <a:ext cx="164401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附带分析结果文字解说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365125"/>
            <a:ext cx="9552305" cy="4409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5" y="782320"/>
            <a:ext cx="9495155" cy="4018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760" y="1352550"/>
            <a:ext cx="9609455" cy="40570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820" y="1764030"/>
            <a:ext cx="9590405" cy="502856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8767445" y="5139055"/>
            <a:ext cx="2705735" cy="1032510"/>
          </a:xfrm>
          <a:prstGeom prst="wedgeEllipseCallout">
            <a:avLst>
              <a:gd name="adj1" fmla="val -44625"/>
              <a:gd name="adj2" fmla="val -568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62390" y="5323205"/>
            <a:ext cx="2405380" cy="8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000">
                <a:solidFill>
                  <a:srgbClr val="FF0000"/>
                </a:solidFill>
              </a:rPr>
              <a:t>选题分析提供了</a:t>
            </a:r>
            <a:r>
              <a:rPr lang="zh-CN" sz="1000">
                <a:solidFill>
                  <a:srgbClr val="FF0000"/>
                </a:solidFill>
                <a:sym typeface="+mn-ea"/>
              </a:rPr>
              <a:t>期刊引证,作者,机构和主题词关系图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发文和被引量统计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引用和参考机构分布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引用和参考期刊分布引用和参考文献类型分布共12项分析结果</a:t>
            </a:r>
            <a:endParaRPr lang="zh-CN" sz="1000">
              <a:solidFill>
                <a:srgbClr val="FF0000"/>
              </a:solidFill>
            </a:endParaRPr>
          </a:p>
          <a:p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728980"/>
            <a:ext cx="9752330" cy="5419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11340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六  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备选题目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6015990" y="5680075"/>
            <a:ext cx="1683385" cy="658495"/>
          </a:xfrm>
          <a:prstGeom prst="wedgeEllipseCallout">
            <a:avLst>
              <a:gd name="adj1" fmla="val -69618"/>
              <a:gd name="adj2" fmla="val -67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7920" y="5739765"/>
            <a:ext cx="138303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点击添加到选题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就能将其作为您的备选题目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10001885" y="5206365"/>
            <a:ext cx="1731645" cy="550545"/>
          </a:xfrm>
          <a:prstGeom prst="wedgeEllipseCallout">
            <a:avLst>
              <a:gd name="adj1" fmla="val -15859"/>
              <a:gd name="adj2" fmla="val -10086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69830" y="5265420"/>
            <a:ext cx="149860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</a:rPr>
              <a:t>点击换一批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推荐就会更换一批新的选题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2619375" y="2631440"/>
            <a:ext cx="2031365" cy="599440"/>
          </a:xfrm>
          <a:prstGeom prst="wedgeEllipseCallout">
            <a:avLst>
              <a:gd name="adj1" fmla="val -51052"/>
              <a:gd name="adj2" fmla="val 754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47035" y="2748280"/>
            <a:ext cx="16725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推荐选题出现在备选题中</a:t>
            </a:r>
          </a:p>
        </p:txBody>
      </p:sp>
      <p:sp>
        <p:nvSpPr>
          <p:cNvPr id="18" name="椭圆形标注 17"/>
          <p:cNvSpPr/>
          <p:nvPr/>
        </p:nvSpPr>
        <p:spPr>
          <a:xfrm>
            <a:off x="9888855" y="2901315"/>
            <a:ext cx="1374140" cy="560705"/>
          </a:xfrm>
          <a:prstGeom prst="wedgeEllipseCallout">
            <a:avLst>
              <a:gd name="adj1" fmla="val -9539"/>
              <a:gd name="adj2" fmla="val 923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091420" y="2999105"/>
            <a:ext cx="1054735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4.</a:t>
            </a:r>
            <a:r>
              <a:rPr lang="zh-CN" altLang="en-US" sz="1000">
                <a:solidFill>
                  <a:srgbClr val="FF0000"/>
                </a:solidFill>
              </a:rPr>
              <a:t>点击删除该备选选题</a:t>
            </a:r>
          </a:p>
        </p:txBody>
      </p:sp>
      <p:sp>
        <p:nvSpPr>
          <p:cNvPr id="20" name="椭圆形标注 19"/>
          <p:cNvSpPr/>
          <p:nvPr/>
        </p:nvSpPr>
        <p:spPr>
          <a:xfrm>
            <a:off x="7138670" y="2188845"/>
            <a:ext cx="1991995" cy="513080"/>
          </a:xfrm>
          <a:prstGeom prst="wedgeEllipseCallout">
            <a:avLst>
              <a:gd name="adj1" fmla="val -51052"/>
              <a:gd name="adj2" fmla="val 754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515225" y="2316480"/>
            <a:ext cx="10839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5.</a:t>
            </a:r>
            <a:r>
              <a:rPr lang="zh-CN" altLang="en-US" sz="1000">
                <a:solidFill>
                  <a:srgbClr val="FF0000"/>
                </a:solidFill>
              </a:rPr>
              <a:t>点击开始拟题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0" y="700405"/>
            <a:ext cx="9742805" cy="5457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562340" y="2773045"/>
            <a:ext cx="223329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23960" y="290893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从备选题目中点击选择题目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七   拟定题目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6207760" y="5688965"/>
            <a:ext cx="1528445" cy="43434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93180" y="5786120"/>
            <a:ext cx="164338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点击保存   </a:t>
            </a:r>
          </a:p>
          <a:p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494552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75678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笔杆的选题分析是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应用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500万专业学位论文题库，3000万学术期刊，智能分类，定位准确,</a:t>
            </a:r>
            <a:r>
              <a:rPr lang="zh-CN" altLang="en-US" sz="1600" dirty="0">
                <a:solidFill>
                  <a:srgbClr val="FFFFFF"/>
                </a:solidFill>
              </a:rPr>
              <a:t>根据高校，专业，导师和写作方向关键词，精准的从千万题库中定位合适选题。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学术热点分布，学术态势走向预测，评价指数追踪,</a:t>
            </a:r>
            <a:r>
              <a:rPr lang="zh-CN" altLang="en-US" sz="1600" dirty="0">
                <a:solidFill>
                  <a:srgbClr val="FFFFFF"/>
                </a:solidFill>
              </a:rPr>
              <a:t> 让你的选题不仅易写，而且与众不同。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0" y="700405"/>
            <a:ext cx="9742805" cy="5457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形标注 10"/>
          <p:cNvSpPr/>
          <p:nvPr/>
        </p:nvSpPr>
        <p:spPr>
          <a:xfrm>
            <a:off x="6207760" y="5688965"/>
            <a:ext cx="1528445" cy="43434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93180" y="5786120"/>
            <a:ext cx="164338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</a:rPr>
              <a:t>点击资料搜索   </a:t>
            </a:r>
          </a:p>
          <a:p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资料搜集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01" y="702944"/>
            <a:ext cx="9725025" cy="58197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5000625" y="3146697"/>
            <a:ext cx="2233295" cy="540385"/>
          </a:xfrm>
          <a:prstGeom prst="wedgeEllipseCallout">
            <a:avLst>
              <a:gd name="adj1" fmla="val -25518"/>
              <a:gd name="adj2" fmla="val -847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35031" y="3234323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修改论文信息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点击重新搜索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提供个性化的参考资料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重新搜索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10233932" y="5780405"/>
            <a:ext cx="1726747" cy="47885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466885" y="5819775"/>
            <a:ext cx="139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点击收藏，即可收藏到我的资料库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10517123" y="2540652"/>
            <a:ext cx="890501" cy="14919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10840436" y="1887197"/>
            <a:ext cx="1137199" cy="3534211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44" name="椭圆 43"/>
            <p:cNvSpPr/>
            <p:nvPr>
              <p:custDataLst>
                <p:tags r:id="rId44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I</a:t>
              </a:r>
            </a:p>
          </p:txBody>
        </p:sp>
        <p:cxnSp>
          <p:nvCxnSpPr>
            <p:cNvPr id="45" name="直接连接符 44"/>
            <p:cNvCxnSpPr/>
            <p:nvPr>
              <p:custDataLst>
                <p:tags r:id="rId45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任意多边形 45"/>
            <p:cNvSpPr/>
            <p:nvPr>
              <p:custDataLst>
                <p:tags r:id="rId46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写作模板</a:t>
              </a:r>
            </a:p>
          </p:txBody>
        </p:sp>
      </p:grpSp>
      <p:sp>
        <p:nvSpPr>
          <p:cNvPr id="37" name="矩形 36"/>
          <p:cNvSpPr/>
          <p:nvPr>
            <p:custDataLst>
              <p:tags r:id="rId4"/>
            </p:custDataLst>
          </p:nvPr>
        </p:nvSpPr>
        <p:spPr>
          <a:xfrm>
            <a:off x="9194146" y="2530495"/>
            <a:ext cx="890501" cy="14919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>
            <p:custDataLst>
              <p:tags r:id="rId5"/>
            </p:custDataLst>
          </p:nvPr>
        </p:nvGrpSpPr>
        <p:grpSpPr>
          <a:xfrm>
            <a:off x="9517459" y="1877041"/>
            <a:ext cx="1137199" cy="3534211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39" name="椭圆 38"/>
            <p:cNvSpPr/>
            <p:nvPr>
              <p:custDataLst>
                <p:tags r:id="rId41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40" name="直接连接符 39"/>
            <p:cNvCxnSpPr/>
            <p:nvPr>
              <p:custDataLst>
                <p:tags r:id="rId42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任意多边形 40"/>
            <p:cNvSpPr/>
            <p:nvPr>
              <p:custDataLst>
                <p:tags r:id="rId43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基金</a:t>
              </a:r>
              <a:r>
                <a:rPr lang="en-US" altLang="zh-CN" dirty="0">
                  <a:solidFill>
                    <a:srgbClr val="FEFFFF"/>
                  </a:solidFill>
                </a:rPr>
                <a:t>/</a:t>
              </a:r>
              <a:r>
                <a:rPr lang="zh-CN" altLang="en-US" dirty="0">
                  <a:solidFill>
                    <a:srgbClr val="FEFFFF"/>
                  </a:solidFill>
                </a:rPr>
                <a:t>期刊分析</a:t>
              </a:r>
            </a:p>
          </p:txBody>
        </p:sp>
      </p:grp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7844654" y="2512450"/>
            <a:ext cx="890488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8167963" y="1859023"/>
            <a:ext cx="1137183" cy="3534065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34" name="椭圆 33"/>
            <p:cNvSpPr/>
            <p:nvPr>
              <p:custDataLst>
                <p:tags r:id="rId38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G</a:t>
              </a:r>
            </a:p>
          </p:txBody>
        </p:sp>
        <p:cxnSp>
          <p:nvCxnSpPr>
            <p:cNvPr id="35" name="直接连接符 34"/>
            <p:cNvCxnSpPr/>
            <p:nvPr>
              <p:custDataLst>
                <p:tags r:id="rId39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任意多边形 35"/>
            <p:cNvSpPr/>
            <p:nvPr>
              <p:custDataLst>
                <p:tags r:id="rId40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论文查重</a:t>
              </a:r>
            </a:p>
          </p:txBody>
        </p:sp>
      </p:grp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3744713" y="1028664"/>
            <a:ext cx="4702577" cy="7203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+mj-lt"/>
                <a:ea typeface="+mj-ea"/>
                <a:cs typeface="+mj-cs"/>
              </a:rPr>
              <a:t>目录</a:t>
            </a:r>
          </a:p>
        </p:txBody>
      </p:sp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6545036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2533262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3873694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5214126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3"/>
            </p:custDataLst>
          </p:nvPr>
        </p:nvSpPr>
        <p:spPr>
          <a:xfrm>
            <a:off x="1192829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>
            <a:off x="185228" y="1857753"/>
            <a:ext cx="1127660" cy="3534063"/>
            <a:chOff x="1072953" y="2582334"/>
            <a:chExt cx="1009101" cy="2836324"/>
          </a:xfrm>
          <a:solidFill>
            <a:srgbClr val="2EA8A5"/>
          </a:solidFill>
        </p:grpSpPr>
        <p:sp>
          <p:nvSpPr>
            <p:cNvPr id="14" name="椭圆 13"/>
            <p:cNvSpPr/>
            <p:nvPr>
              <p:custDataLst>
                <p:tags r:id="rId35"/>
              </p:custDataLst>
            </p:nvPr>
          </p:nvSpPr>
          <p:spPr>
            <a:xfrm>
              <a:off x="1072953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A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36"/>
              </p:custDataLst>
            </p:nvPr>
          </p:nvCxnSpPr>
          <p:spPr>
            <a:xfrm>
              <a:off x="1227331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 4"/>
            <p:cNvSpPr/>
            <p:nvPr>
              <p:custDataLst>
                <p:tags r:id="rId37"/>
              </p:custDataLst>
            </p:nvPr>
          </p:nvSpPr>
          <p:spPr>
            <a:xfrm rot="2619014">
              <a:off x="1464541" y="2582334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登录注册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15"/>
            </p:custDataLst>
          </p:nvPr>
        </p:nvGrpSpPr>
        <p:grpSpPr>
          <a:xfrm>
            <a:off x="1523278" y="1857753"/>
            <a:ext cx="1130041" cy="3534065"/>
            <a:chOff x="2270325" y="2582333"/>
            <a:chExt cx="1011232" cy="2836325"/>
          </a:xfrm>
          <a:solidFill>
            <a:srgbClr val="2EA8A5"/>
          </a:solidFill>
        </p:grpSpPr>
        <p:sp>
          <p:nvSpPr>
            <p:cNvPr id="20" name="椭圆 19"/>
            <p:cNvSpPr/>
            <p:nvPr>
              <p:custDataLst>
                <p:tags r:id="rId32"/>
              </p:custDataLst>
            </p:nvPr>
          </p:nvSpPr>
          <p:spPr>
            <a:xfrm>
              <a:off x="22703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B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33"/>
              </p:custDataLst>
            </p:nvPr>
          </p:nvCxnSpPr>
          <p:spPr>
            <a:xfrm>
              <a:off x="2424703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 5"/>
            <p:cNvSpPr/>
            <p:nvPr>
              <p:custDataLst>
                <p:tags r:id="rId34"/>
              </p:custDataLst>
            </p:nvPr>
          </p:nvSpPr>
          <p:spPr>
            <a:xfrm rot="2619014">
              <a:off x="266404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选题分析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16"/>
            </p:custDataLst>
          </p:nvPr>
        </p:nvGrpSpPr>
        <p:grpSpPr>
          <a:xfrm>
            <a:off x="2861330" y="1857753"/>
            <a:ext cx="1132422" cy="3534065"/>
            <a:chOff x="3467698" y="2582333"/>
            <a:chExt cx="1013362" cy="2836325"/>
          </a:xfrm>
          <a:solidFill>
            <a:srgbClr val="2EA8A5"/>
          </a:solidFill>
        </p:grpSpPr>
        <p:sp>
          <p:nvSpPr>
            <p:cNvPr id="22" name="椭圆 21"/>
            <p:cNvSpPr/>
            <p:nvPr>
              <p:custDataLst>
                <p:tags r:id="rId29"/>
              </p:custDataLst>
            </p:nvPr>
          </p:nvSpPr>
          <p:spPr>
            <a:xfrm>
              <a:off x="3467698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C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30"/>
              </p:custDataLst>
            </p:nvPr>
          </p:nvCxnSpPr>
          <p:spPr>
            <a:xfrm>
              <a:off x="3622075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 8"/>
            <p:cNvSpPr/>
            <p:nvPr>
              <p:custDataLst>
                <p:tags r:id="rId31"/>
              </p:custDataLst>
            </p:nvPr>
          </p:nvSpPr>
          <p:spPr>
            <a:xfrm rot="2619014">
              <a:off x="3863547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资料搜集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17"/>
            </p:custDataLst>
          </p:nvPr>
        </p:nvGrpSpPr>
        <p:grpSpPr>
          <a:xfrm>
            <a:off x="4199382" y="1857753"/>
            <a:ext cx="1134803" cy="3534065"/>
            <a:chOff x="4665070" y="2582333"/>
            <a:chExt cx="1015492" cy="2836325"/>
          </a:xfrm>
          <a:solidFill>
            <a:srgbClr val="2EA8A5"/>
          </a:solidFill>
        </p:grpSpPr>
        <p:sp>
          <p:nvSpPr>
            <p:cNvPr id="24" name="椭圆 23"/>
            <p:cNvSpPr/>
            <p:nvPr>
              <p:custDataLst>
                <p:tags r:id="rId26"/>
              </p:custDataLst>
            </p:nvPr>
          </p:nvSpPr>
          <p:spPr>
            <a:xfrm>
              <a:off x="4665070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0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D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27"/>
              </p:custDataLst>
            </p:nvPr>
          </p:nvCxnSpPr>
          <p:spPr>
            <a:xfrm>
              <a:off x="4819448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>
              <p:custDataLst>
                <p:tags r:id="rId28"/>
              </p:custDataLst>
            </p:nvPr>
          </p:nvSpPr>
          <p:spPr>
            <a:xfrm rot="2619014">
              <a:off x="5063049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推荐提纲</a:t>
              </a:r>
            </a:p>
          </p:txBody>
        </p:sp>
      </p:grpSp>
      <p:grpSp>
        <p:nvGrpSpPr>
          <p:cNvPr id="32" name="组合 31"/>
          <p:cNvGrpSpPr/>
          <p:nvPr>
            <p:custDataLst>
              <p:tags r:id="rId18"/>
            </p:custDataLst>
          </p:nvPr>
        </p:nvGrpSpPr>
        <p:grpSpPr>
          <a:xfrm>
            <a:off x="5537434" y="1857753"/>
            <a:ext cx="1137183" cy="3534065"/>
            <a:chOff x="5862443" y="2582333"/>
            <a:chExt cx="1017622" cy="2836325"/>
          </a:xfrm>
          <a:solidFill>
            <a:srgbClr val="2EA8A5"/>
          </a:solidFill>
        </p:grpSpPr>
        <p:sp>
          <p:nvSpPr>
            <p:cNvPr id="26" name="椭圆 25"/>
            <p:cNvSpPr/>
            <p:nvPr>
              <p:custDataLst>
                <p:tags r:id="rId23"/>
              </p:custDataLst>
            </p:nvPr>
          </p:nvSpPr>
          <p:spPr>
            <a:xfrm>
              <a:off x="5862443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E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24"/>
              </p:custDataLst>
            </p:nvPr>
          </p:nvCxnSpPr>
          <p:spPr>
            <a:xfrm>
              <a:off x="6016820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>
              <p:custDataLst>
                <p:tags r:id="rId25"/>
              </p:custDataLst>
            </p:nvPr>
          </p:nvSpPr>
          <p:spPr>
            <a:xfrm rot="2619014">
              <a:off x="6262552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在线写作</a:t>
              </a:r>
            </a:p>
          </p:txBody>
        </p:sp>
      </p:grpSp>
      <p:grpSp>
        <p:nvGrpSpPr>
          <p:cNvPr id="33" name="组合 32"/>
          <p:cNvGrpSpPr/>
          <p:nvPr>
            <p:custDataLst>
              <p:tags r:id="rId19"/>
            </p:custDataLst>
          </p:nvPr>
        </p:nvGrpSpPr>
        <p:grpSpPr>
          <a:xfrm>
            <a:off x="6868344" y="1857753"/>
            <a:ext cx="1137183" cy="3534065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28" name="椭圆 27"/>
            <p:cNvSpPr/>
            <p:nvPr>
              <p:custDataLst>
                <p:tags r:id="rId20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F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21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>
              <p:custDataLst>
                <p:tags r:id="rId22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参考文献</a:t>
              </a: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0" y="51752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27380" y="123190"/>
            <a:ext cx="1638300" cy="781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305"/>
          <a:stretch>
            <a:fillRect/>
          </a:stretch>
        </p:blipFill>
        <p:spPr>
          <a:xfrm>
            <a:off x="1080770" y="419100"/>
            <a:ext cx="7438390" cy="643763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二</a:t>
            </a:r>
            <a:r>
              <a:rPr lang="zh-CN" dirty="0" smtClean="0">
                <a:solidFill>
                  <a:schemeClr val="bg1"/>
                </a:solidFill>
              </a:rPr>
              <a:t> </a:t>
            </a:r>
            <a:r>
              <a:rPr lang="zh-CN" dirty="0">
                <a:solidFill>
                  <a:schemeClr val="bg1"/>
                </a:solidFill>
              </a:rPr>
              <a:t>资料库</a:t>
            </a:r>
            <a:r>
              <a:rPr lang="en-US" altLang="zh-CN" dirty="0">
                <a:solidFill>
                  <a:schemeClr val="bg1"/>
                </a:solidFill>
              </a:rPr>
              <a:t>---</a:t>
            </a:r>
            <a:r>
              <a:rPr lang="zh-CN" altLang="en-US" dirty="0">
                <a:solidFill>
                  <a:schemeClr val="bg1"/>
                </a:solidFill>
              </a:rPr>
              <a:t>收藏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070" y="445770"/>
            <a:ext cx="7343140" cy="639064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1" name="椭圆形标注 10"/>
          <p:cNvSpPr/>
          <p:nvPr/>
        </p:nvSpPr>
        <p:spPr>
          <a:xfrm>
            <a:off x="8002905" y="2030730"/>
            <a:ext cx="1721485" cy="45275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65795" y="216725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点击可查看原文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5330825" y="2447925"/>
            <a:ext cx="2233295" cy="45275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12765" y="257429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可以进行删除和导出操作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24055"/>
          <a:stretch/>
        </p:blipFill>
        <p:spPr>
          <a:xfrm>
            <a:off x="1904321" y="558801"/>
            <a:ext cx="8913359" cy="600528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377735" y="2906486"/>
            <a:ext cx="1834787" cy="865414"/>
          </a:xfrm>
          <a:prstGeom prst="wedgeEllipseCallout">
            <a:avLst>
              <a:gd name="adj1" fmla="val 59040"/>
              <a:gd name="adj2" fmla="val -480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三  </a:t>
            </a:r>
            <a:r>
              <a:rPr lang="zh-CN" altLang="en-US" dirty="0">
                <a:solidFill>
                  <a:schemeClr val="bg1"/>
                </a:solidFill>
              </a:rPr>
              <a:t>推荐参考资料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086" y="3062194"/>
            <a:ext cx="1569041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sym typeface="+mn-ea"/>
              </a:rPr>
              <a:t>文献筛选，可选择文献类型、机构、期刊、作者、语言等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9886816" y="1126762"/>
            <a:ext cx="1726747" cy="593368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19769" y="1166132"/>
            <a:ext cx="1395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可按照相关性、时间顺序、被引量进行排序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06" y="500198"/>
            <a:ext cx="8555627" cy="62774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参考文献详情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899954" y="4977725"/>
            <a:ext cx="1744663" cy="544296"/>
          </a:xfrm>
          <a:prstGeom prst="wedgeEllipseCallout">
            <a:avLst>
              <a:gd name="adj1" fmla="val 28989"/>
              <a:gd name="adj2" fmla="val 715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4359" y="5126763"/>
            <a:ext cx="195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该文献所引用的参考文献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960111" y="1318078"/>
            <a:ext cx="1706154" cy="486229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74695" y="1426765"/>
            <a:ext cx="1279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文献资料详情查看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840015" y="3650342"/>
            <a:ext cx="2000069" cy="488952"/>
          </a:xfrm>
          <a:prstGeom prst="wedgeEllipseCallout">
            <a:avLst>
              <a:gd name="adj1" fmla="val -37283"/>
              <a:gd name="adj2" fmla="val -674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94683" y="3771707"/>
            <a:ext cx="195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推荐与该文献相关的文献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80" y="1262380"/>
            <a:ext cx="7914005" cy="43332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五  资料库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上传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9432290" y="1905635"/>
            <a:ext cx="1557655" cy="43370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14230" y="198437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点击上传文档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4394835" y="2726690"/>
            <a:ext cx="1528445" cy="530225"/>
          </a:xfrm>
          <a:prstGeom prst="wedgeEllipseCallout">
            <a:avLst>
              <a:gd name="adj1" fmla="val -50568"/>
              <a:gd name="adj2" fmla="val 70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76775" y="2872740"/>
            <a:ext cx="11804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选择本地文件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2370455" y="4996180"/>
            <a:ext cx="2665095" cy="915670"/>
          </a:xfrm>
          <a:prstGeom prst="wedgeEllipseCallout">
            <a:avLst>
              <a:gd name="adj1" fmla="val 1012"/>
              <a:gd name="adj2" fmla="val -658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08910" y="5103495"/>
            <a:ext cx="2086610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sz="1000">
                <a:solidFill>
                  <a:srgbClr val="FF0000"/>
                </a:solidFill>
              </a:rPr>
              <a:t>加入自建库之后能够让检测结果更精准</a:t>
            </a:r>
          </a:p>
          <a:p>
            <a:r>
              <a:rPr lang="zh-CN" sz="1000">
                <a:solidFill>
                  <a:srgbClr val="FF0000"/>
                </a:solidFill>
              </a:rPr>
              <a:t>加入共享后的文档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会加入到推荐库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5" grpId="1" animBg="1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426720"/>
            <a:ext cx="7400290" cy="6428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10" y="219075"/>
            <a:ext cx="7409815" cy="6400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六  自建对比库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3514725" y="5409565"/>
            <a:ext cx="2445385" cy="60706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96665" y="554609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选择粘贴文档或者上传文档的方式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7386955" y="1433830"/>
            <a:ext cx="2233295" cy="46228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50480" y="153098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</a:rPr>
              <a:t>输入题目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作者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7031355" y="4157980"/>
            <a:ext cx="2233295" cy="60706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294880" y="425513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点击提交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即可添加到对比库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对比库可使论文检测更精准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219075"/>
            <a:ext cx="7400290" cy="6400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七  管理对比库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9634855" y="978535"/>
            <a:ext cx="1326515" cy="44323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07270" y="1057275"/>
            <a:ext cx="8515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时间筛选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3110865" y="2322195"/>
            <a:ext cx="1085215" cy="49212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87395" y="2418715"/>
            <a:ext cx="71755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选择删除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笔杆的资料搜集是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基于大数据分析系统，优先推荐高校文献，优先导师文献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3亿参考文献元数据，10亿引文数据，你的参考资料一网打尽。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</a:t>
            </a:r>
            <a:r>
              <a:rPr lang="zh-CN" altLang="en-US" sz="1600" dirty="0">
                <a:solidFill>
                  <a:srgbClr val="FFFFFF"/>
                </a:solidFill>
              </a:rPr>
              <a:t>支持自建资料库</a:t>
            </a:r>
            <a:r>
              <a:rPr lang="en-US" altLang="zh-CN" sz="1600" dirty="0">
                <a:solidFill>
                  <a:srgbClr val="FFFFFF"/>
                </a:solidFill>
              </a:rPr>
              <a:t>,</a:t>
            </a:r>
            <a:r>
              <a:rPr lang="zh-CN" altLang="en-US" sz="1600" dirty="0">
                <a:solidFill>
                  <a:srgbClr val="FFFFFF"/>
                </a:solidFill>
              </a:rPr>
              <a:t>一站式管理你的资料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01" y="702944"/>
            <a:ext cx="9725025" cy="58197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075805" y="3110865"/>
            <a:ext cx="1751330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76795" y="3265805"/>
            <a:ext cx="114109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点击推荐提纲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推荐提纲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424180"/>
            <a:ext cx="9847580" cy="6181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5550535" y="2773045"/>
            <a:ext cx="2542540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79465" y="287909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修改论文信息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点击重新推荐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再次得到个性化的提纲推荐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重新推荐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480816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注册登录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601" b="443"/>
          <a:stretch>
            <a:fillRect/>
          </a:stretch>
        </p:blipFill>
        <p:spPr>
          <a:xfrm>
            <a:off x="1286510" y="462280"/>
            <a:ext cx="9638030" cy="63804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6033770" y="437515"/>
            <a:ext cx="2233295" cy="540385"/>
          </a:xfrm>
          <a:prstGeom prst="wedgeEllipseCallout">
            <a:avLst>
              <a:gd name="adj1" fmla="val -26371"/>
              <a:gd name="adj2" fmla="val 79612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填写</a:t>
            </a:r>
            <a:r>
              <a:rPr lang="zh-CN">
                <a:solidFill>
                  <a:schemeClr val="bg1"/>
                </a:solidFill>
              </a:rPr>
              <a:t>我的提纲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2268220" y="3209290"/>
            <a:ext cx="2233295" cy="365760"/>
          </a:xfrm>
          <a:prstGeom prst="wedgeEllipseCallout">
            <a:avLst>
              <a:gd name="adj1" fmla="val -71353"/>
              <a:gd name="adj2" fmla="val -1776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93390" y="3265170"/>
            <a:ext cx="7645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点击选取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7945755" y="2467610"/>
            <a:ext cx="1306830" cy="511175"/>
          </a:xfrm>
          <a:prstGeom prst="wedgeEllipseCallout">
            <a:avLst>
              <a:gd name="adj1" fmla="val -57161"/>
              <a:gd name="adj2" fmla="val -672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69275" y="2619375"/>
            <a:ext cx="7645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自己编辑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/>
      <p:bldP spid="5" grpId="0" bldLvl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40" y="62865"/>
            <a:ext cx="9571355" cy="68097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 增添我的提纲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7268210" y="4425315"/>
            <a:ext cx="2233295" cy="365760"/>
          </a:xfrm>
          <a:prstGeom prst="wedgeEllipseCallout">
            <a:avLst>
              <a:gd name="adj1" fmla="val -10818"/>
              <a:gd name="adj2" fmla="val -1483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78090" y="450088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添加新章节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3804285" y="2370455"/>
            <a:ext cx="2233295" cy="539750"/>
          </a:xfrm>
          <a:prstGeom prst="wedgeEllipseCallout">
            <a:avLst>
              <a:gd name="adj1" fmla="val 46218"/>
              <a:gd name="adj2" fmla="val 1232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46855" y="24364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自动出现第六章以及第六章的推荐提纲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9702165" y="2553335"/>
            <a:ext cx="1200150" cy="365760"/>
          </a:xfrm>
          <a:prstGeom prst="wedgeEllipseCallout">
            <a:avLst>
              <a:gd name="adj1" fmla="val -21428"/>
              <a:gd name="adj2" fmla="val 1180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915525" y="263842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sz="1000">
                <a:solidFill>
                  <a:srgbClr val="FF0000"/>
                </a:solidFill>
              </a:rPr>
              <a:t>删除章节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4" grpId="0" bldLvl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80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笔杆的提纲推荐是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平均每一篇论文有999种思路，总共3000万优秀提纲推荐库。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激发写作灵感，思路提示， 一键告别写作断片的窘境。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 </a:t>
            </a:r>
            <a:r>
              <a:rPr sz="1600" dirty="0">
                <a:solidFill>
                  <a:srgbClr val="FFFFFF"/>
                </a:solidFill>
              </a:rPr>
              <a:t>根据写作方向，动态推荐，只推荐你想的。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414655"/>
            <a:ext cx="9847580" cy="6181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355840" y="2773045"/>
            <a:ext cx="149034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07300" y="2917825"/>
            <a:ext cx="12471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点击开始写作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在线写作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6" y="526232"/>
            <a:ext cx="10810892" cy="6209304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写作页面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573131" y="3915499"/>
            <a:ext cx="991205" cy="440145"/>
          </a:xfrm>
          <a:prstGeom prst="wedgeEllipseCallout">
            <a:avLst>
              <a:gd name="adj1" fmla="val -26207"/>
              <a:gd name="adj2" fmla="val -716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718419" y="4012462"/>
            <a:ext cx="10385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写作区域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2475894" y="2720288"/>
            <a:ext cx="1124555" cy="464416"/>
          </a:xfrm>
          <a:prstGeom prst="wedgeEllipseCallout">
            <a:avLst>
              <a:gd name="adj1" fmla="val 39687"/>
              <a:gd name="adj2" fmla="val -641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41208" y="2752441"/>
            <a:ext cx="11245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编辑、修改、增加、切换章节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757006" y="266700"/>
            <a:ext cx="1659925" cy="641983"/>
          </a:xfrm>
          <a:prstGeom prst="wedgeEllipseCallout">
            <a:avLst>
              <a:gd name="adj1" fmla="val -38562"/>
              <a:gd name="adj2" fmla="val 637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64736" y="354685"/>
            <a:ext cx="151751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保存文章、预览文章、导出文章（支持</a:t>
            </a:r>
            <a:r>
              <a:rPr lang="en-US" altLang="zh-CN" sz="1000" dirty="0" smtClean="0">
                <a:solidFill>
                  <a:srgbClr val="FF0000"/>
                </a:solidFill>
              </a:rPr>
              <a:t>word</a:t>
            </a:r>
            <a:r>
              <a:rPr lang="zh-CN" altLang="en-US" sz="1000" dirty="0" smtClean="0">
                <a:solidFill>
                  <a:srgbClr val="FF0000"/>
                </a:solidFill>
              </a:rPr>
              <a:t>、</a:t>
            </a:r>
            <a:r>
              <a:rPr lang="en-US" altLang="zh-CN" sz="1000" dirty="0" smtClean="0">
                <a:solidFill>
                  <a:srgbClr val="FF0000"/>
                </a:solidFill>
              </a:rPr>
              <a:t>PDF</a:t>
            </a:r>
            <a:r>
              <a:rPr lang="zh-CN" altLang="en-US" sz="1000" dirty="0" smtClean="0">
                <a:solidFill>
                  <a:srgbClr val="FF0000"/>
                </a:solidFill>
              </a:rPr>
              <a:t>）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8564336" y="1609130"/>
            <a:ext cx="991205" cy="440145"/>
          </a:xfrm>
          <a:prstGeom prst="wedgeEllipseCallout">
            <a:avLst>
              <a:gd name="adj1" fmla="val -26207"/>
              <a:gd name="adj2" fmla="val -716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676969" y="1706093"/>
            <a:ext cx="845916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编辑工具栏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4" grpId="0"/>
      <p:bldP spid="15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1" y="509904"/>
            <a:ext cx="10768247" cy="618481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章节切换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771649" y="3102429"/>
            <a:ext cx="1461407" cy="590231"/>
          </a:xfrm>
          <a:prstGeom prst="wedgeEllipseCallout">
            <a:avLst>
              <a:gd name="adj1" fmla="val 30767"/>
              <a:gd name="adj2" fmla="val -771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36886" y="3177707"/>
            <a:ext cx="127984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根据您输入的内容，自动推荐相关知识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853870" y="5638557"/>
            <a:ext cx="1081565" cy="495170"/>
          </a:xfrm>
          <a:prstGeom prst="wedgeEllipseCallout">
            <a:avLst>
              <a:gd name="adj1" fmla="val -37948"/>
              <a:gd name="adj2" fmla="val 5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09967" y="5763031"/>
            <a:ext cx="925468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可关掉推荐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728" y="2088682"/>
            <a:ext cx="1730829" cy="817803"/>
          </a:xfrm>
          <a:prstGeom prst="rect">
            <a:avLst/>
          </a:prstGeom>
        </p:spPr>
      </p:pic>
      <p:sp>
        <p:nvSpPr>
          <p:cNvPr id="14" name="椭圆形标注 13"/>
          <p:cNvSpPr/>
          <p:nvPr/>
        </p:nvSpPr>
        <p:spPr>
          <a:xfrm>
            <a:off x="5009967" y="1687208"/>
            <a:ext cx="1549651" cy="495170"/>
          </a:xfrm>
          <a:prstGeom prst="wedgeEllipseCallout">
            <a:avLst>
              <a:gd name="adj1" fmla="val -50183"/>
              <a:gd name="adj2" fmla="val 462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71324" y="1734738"/>
            <a:ext cx="1450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点击置顶按钮，该内容会一致存留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4975470" y="2779116"/>
            <a:ext cx="959965" cy="398591"/>
          </a:xfrm>
          <a:prstGeom prst="wedgeEllipseCallout">
            <a:avLst>
              <a:gd name="adj1" fmla="val -48076"/>
              <a:gd name="adj2" fmla="val -5100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02330" y="2851077"/>
            <a:ext cx="72697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翻页按钮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/>
      <p:bldP spid="14" grpId="0" bldLvl="0" animBg="1"/>
      <p:bldP spid="15" grpId="0"/>
      <p:bldP spid="16" grpId="0" bldLvl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r="14691"/>
          <a:stretch/>
        </p:blipFill>
        <p:spPr>
          <a:xfrm>
            <a:off x="444952" y="610097"/>
            <a:ext cx="5951765" cy="51071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写作推荐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3940531" y="1869621"/>
            <a:ext cx="1806939" cy="685800"/>
          </a:xfrm>
          <a:prstGeom prst="wedgeEllipseCallout">
            <a:avLst>
              <a:gd name="adj1" fmla="val -47737"/>
              <a:gd name="adj2" fmla="val -5551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55060" y="1943686"/>
            <a:ext cx="1610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点击分享按钮，选择只读或者批注模式，复制链接发送给其他人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1" r="21896" b="47524"/>
          <a:stretch/>
        </p:blipFill>
        <p:spPr>
          <a:xfrm>
            <a:off x="5910941" y="3188154"/>
            <a:ext cx="5780316" cy="30371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83" y="4381281"/>
            <a:ext cx="4337060" cy="658196"/>
          </a:xfrm>
          <a:prstGeom prst="rect">
            <a:avLst/>
          </a:prstGeom>
        </p:spPr>
      </p:pic>
      <p:sp>
        <p:nvSpPr>
          <p:cNvPr id="17" name="椭圆形标注 16"/>
          <p:cNvSpPr/>
          <p:nvPr/>
        </p:nvSpPr>
        <p:spPr>
          <a:xfrm>
            <a:off x="9807931" y="3441818"/>
            <a:ext cx="1806939" cy="685800"/>
          </a:xfrm>
          <a:prstGeom prst="wedgeEllipseCallout">
            <a:avLst>
              <a:gd name="adj1" fmla="val -31923"/>
              <a:gd name="adj2" fmla="val 718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04100" y="3661607"/>
            <a:ext cx="1610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分享给其他人进行批注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" y="509904"/>
            <a:ext cx="10853536" cy="623379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导出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6984456" y="1371532"/>
            <a:ext cx="1116647" cy="391953"/>
          </a:xfrm>
          <a:prstGeom prst="wedgeEllipseCallout">
            <a:avLst>
              <a:gd name="adj1" fmla="val 26300"/>
              <a:gd name="adj2" fmla="val -813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84288" y="1444953"/>
            <a:ext cx="9759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点击查看批注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8467635" y="3360896"/>
            <a:ext cx="1116647" cy="391953"/>
          </a:xfrm>
          <a:prstGeom prst="wedgeEllipseCallout">
            <a:avLst>
              <a:gd name="adj1" fmla="val -19762"/>
              <a:gd name="adj2" fmla="val -875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67467" y="3434317"/>
            <a:ext cx="9759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显示所有批注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23" y="1534884"/>
            <a:ext cx="1434468" cy="457201"/>
          </a:xfrm>
          <a:prstGeom prst="rect">
            <a:avLst/>
          </a:prstGeom>
        </p:spPr>
      </p:pic>
      <p:sp>
        <p:nvSpPr>
          <p:cNvPr id="15" name="椭圆形标注 14"/>
          <p:cNvSpPr/>
          <p:nvPr/>
        </p:nvSpPr>
        <p:spPr>
          <a:xfrm>
            <a:off x="8889822" y="955221"/>
            <a:ext cx="1562505" cy="638321"/>
          </a:xfrm>
          <a:prstGeom prst="wedgeEllipseCallout">
            <a:avLst>
              <a:gd name="adj1" fmla="val -48719"/>
              <a:gd name="adj2" fmla="val 452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25958" y="1006517"/>
            <a:ext cx="1426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点击切换只看某个用户或者看全部用户的批注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5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31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笔杆的在线写作是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300亿知识片段，智能提示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云端时时备份确保论文安全无忧。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笔杆网</a:t>
            </a:r>
            <a:r>
              <a:rPr lang="zh-CN">
                <a:solidFill>
                  <a:schemeClr val="bg1"/>
                </a:solidFill>
              </a:rPr>
              <a:t>首页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589915"/>
            <a:ext cx="12188190" cy="605218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9671685" y="948055"/>
            <a:ext cx="1480820" cy="5403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33940" y="1074420"/>
            <a:ext cx="94869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注册登录入口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参考文献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81" y="621121"/>
            <a:ext cx="7874091" cy="59434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588342" y="442642"/>
            <a:ext cx="1833244" cy="692194"/>
          </a:xfrm>
          <a:prstGeom prst="wedgeEllipseCallout">
            <a:avLst>
              <a:gd name="adj1" fmla="val -46825"/>
              <a:gd name="adj2" fmla="val 640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28992" y="442642"/>
            <a:ext cx="17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000" dirty="0">
              <a:solidFill>
                <a:srgbClr val="FF0000"/>
              </a:solidFill>
            </a:endParaRPr>
          </a:p>
          <a:p>
            <a:r>
              <a:rPr lang="zh-CN" altLang="en-US" sz="1000" dirty="0" smtClean="0">
                <a:solidFill>
                  <a:srgbClr val="FF0000"/>
                </a:solidFill>
              </a:rPr>
              <a:t>分为格式生成和格式规范两个部分，当前是格式生成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一 </a:t>
            </a:r>
            <a:r>
              <a:rPr lang="zh-CN" altLang="en-US" dirty="0" smtClean="0">
                <a:solidFill>
                  <a:schemeClr val="bg1"/>
                </a:solidFill>
              </a:rPr>
              <a:t> 参考</a:t>
            </a:r>
            <a:r>
              <a:rPr lang="zh-CN" altLang="en-US" dirty="0">
                <a:solidFill>
                  <a:schemeClr val="bg1"/>
                </a:solidFill>
              </a:rPr>
              <a:t>文献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1292814" y="1975757"/>
            <a:ext cx="1692594" cy="742950"/>
          </a:xfrm>
          <a:prstGeom prst="wedgeEllipseCallout">
            <a:avLst>
              <a:gd name="adj1" fmla="val 53119"/>
              <a:gd name="adj2" fmla="val -521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23443" y="2096044"/>
            <a:ext cx="1497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</a:rPr>
              <a:t>、添加参考文献。可通过检索或者我的收藏进行添加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68" y="1176654"/>
            <a:ext cx="7715250" cy="43910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542020" y="3300187"/>
            <a:ext cx="1229995" cy="651328"/>
          </a:xfrm>
          <a:prstGeom prst="wedgeEllipseCallout">
            <a:avLst>
              <a:gd name="adj1" fmla="val -54985"/>
              <a:gd name="adj2" fmla="val -526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58315" y="3502740"/>
            <a:ext cx="99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搜索自动添加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添加文献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4070713" y="4513852"/>
            <a:ext cx="2233295" cy="521970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52018" y="4652282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2</a:t>
            </a:r>
            <a:r>
              <a:rPr lang="zh-CN" altLang="en-US" sz="1000" dirty="0" smtClean="0">
                <a:solidFill>
                  <a:srgbClr val="FF0000"/>
                </a:solidFill>
              </a:rPr>
              <a:t>、搜索添加。选择文献类型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6300697" y="3757387"/>
            <a:ext cx="957354" cy="618035"/>
          </a:xfrm>
          <a:prstGeom prst="wedgeEllipseCallout">
            <a:avLst>
              <a:gd name="adj1" fmla="val -54985"/>
              <a:gd name="adj2" fmla="val -526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416991" y="3959940"/>
            <a:ext cx="99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手动</a:t>
            </a:r>
            <a:r>
              <a:rPr lang="zh-CN" sz="1000" dirty="0" smtClean="0">
                <a:solidFill>
                  <a:srgbClr val="FF0000"/>
                </a:solidFill>
              </a:rPr>
              <a:t>添加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6" grpId="0" animBg="1"/>
      <p:bldP spid="7" grpId="0"/>
      <p:bldP spid="12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433387"/>
            <a:ext cx="7867650" cy="59912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三</a:t>
            </a:r>
            <a:r>
              <a:rPr lang="zh-CN" altLang="en-US" dirty="0" smtClean="0">
                <a:solidFill>
                  <a:schemeClr val="bg1"/>
                </a:solidFill>
              </a:rPr>
              <a:t> 搜索添加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551216" y="4970884"/>
            <a:ext cx="1719625" cy="825758"/>
          </a:xfrm>
          <a:prstGeom prst="wedgeEllipseCallout">
            <a:avLst>
              <a:gd name="adj1" fmla="val 54026"/>
              <a:gd name="adj2" fmla="val -6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61966" y="5106764"/>
            <a:ext cx="1438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搜索添加。选中文献，点击添加按钮即可添加到参考文献输入框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8867502" y="990872"/>
            <a:ext cx="1452245" cy="521970"/>
          </a:xfrm>
          <a:prstGeom prst="wedgeEllipseCallout">
            <a:avLst>
              <a:gd name="adj1" fmla="val -48676"/>
              <a:gd name="adj2" fmla="val 534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46344" y="1080076"/>
            <a:ext cx="10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输入内容，继续搜索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2080" b="2384"/>
          <a:stretch/>
        </p:blipFill>
        <p:spPr>
          <a:xfrm>
            <a:off x="2577828" y="716280"/>
            <a:ext cx="7026184" cy="5723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altLang="en-US" dirty="0" smtClean="0">
                <a:solidFill>
                  <a:schemeClr val="bg1"/>
                </a:solidFill>
              </a:rPr>
              <a:t> 手动添加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6887392" y="4015831"/>
            <a:ext cx="2233295" cy="521970"/>
          </a:xfrm>
          <a:prstGeom prst="wedgeEllipseCallout">
            <a:avLst>
              <a:gd name="adj1" fmla="val -49797"/>
              <a:gd name="adj2" fmla="val -6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68697" y="4105035"/>
            <a:ext cx="1951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手动输入文献信息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进行</a:t>
            </a:r>
            <a:r>
              <a:rPr lang="zh-CN" altLang="en-US" sz="1000" dirty="0" smtClean="0">
                <a:solidFill>
                  <a:srgbClr val="FF0000"/>
                </a:solidFill>
              </a:rPr>
              <a:t>添加，题名、作者、年份必填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67" y="716280"/>
            <a:ext cx="8229600" cy="577215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1691005" y="808264"/>
            <a:ext cx="1229995" cy="587829"/>
          </a:xfrm>
          <a:prstGeom prst="wedgeEllipseCallout">
            <a:avLst>
              <a:gd name="adj1" fmla="val 51881"/>
              <a:gd name="adj2" fmla="val 358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12062" y="902123"/>
            <a:ext cx="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添加我收藏的文献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五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添加我的收藏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76" y="236297"/>
            <a:ext cx="7169331" cy="649720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六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切换格式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469720" y="4679498"/>
            <a:ext cx="1452245" cy="668110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96085" y="4733200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添加之后的文献出现在参考文献输入框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446076" y="2400299"/>
            <a:ext cx="1229995" cy="587829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67133" y="2494158"/>
            <a:ext cx="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点击切换参考文献的格式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32" y="266700"/>
            <a:ext cx="9199789" cy="6518708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七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格式规范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7032805" y="4744812"/>
            <a:ext cx="1452245" cy="415016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59170" y="4798514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759973" y="2292521"/>
            <a:ext cx="1815984" cy="654786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02279" y="2356131"/>
            <a:ext cx="1673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上</a:t>
            </a:r>
            <a:r>
              <a:rPr lang="zh-CN" altLang="en-US" sz="1000" dirty="0" smtClean="0">
                <a:solidFill>
                  <a:srgbClr val="FF0000"/>
                </a:solidFill>
              </a:rPr>
              <a:t>传论文可选择粘贴文本</a:t>
            </a:r>
            <a:r>
              <a:rPr lang="zh-CN" altLang="en-US" sz="1000" dirty="0">
                <a:solidFill>
                  <a:srgbClr val="FF0000"/>
                </a:solidFill>
              </a:rPr>
              <a:t>、</a:t>
            </a:r>
            <a:r>
              <a:rPr lang="zh-CN" altLang="en-US" sz="1000" dirty="0" smtClean="0">
                <a:solidFill>
                  <a:srgbClr val="FF0000"/>
                </a:solidFill>
              </a:rPr>
              <a:t>上传文档、不填或者使用已有写作四种方式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8838497" y="1927536"/>
            <a:ext cx="966628" cy="458844"/>
          </a:xfrm>
          <a:prstGeom prst="wedgeEllipseCallout">
            <a:avLst>
              <a:gd name="adj1" fmla="val -51003"/>
              <a:gd name="adj2" fmla="val -3914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13"/>
          <p:cNvSpPr txBox="1"/>
          <p:nvPr/>
        </p:nvSpPr>
        <p:spPr>
          <a:xfrm>
            <a:off x="8959553" y="2021394"/>
            <a:ext cx="987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输入题目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8041276" y="506720"/>
            <a:ext cx="1335405" cy="471351"/>
          </a:xfrm>
          <a:prstGeom prst="wedgeEllipseCallout">
            <a:avLst>
              <a:gd name="adj1" fmla="val -50924"/>
              <a:gd name="adj2" fmla="val 482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167641" y="64213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当前是格式规范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9" name="椭圆形标注 18"/>
          <p:cNvSpPr/>
          <p:nvPr/>
        </p:nvSpPr>
        <p:spPr>
          <a:xfrm>
            <a:off x="5580560" y="6056540"/>
            <a:ext cx="1452245" cy="415016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06925" y="6069422"/>
            <a:ext cx="120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点击规范，到规范结果页面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3" grpId="0"/>
      <p:bldP spid="17" grpId="0" animBg="1"/>
      <p:bldP spid="18" grpId="0"/>
      <p:bldP spid="19" grpId="0" animBg="1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9881" r="21140" b="20833"/>
          <a:stretch/>
        </p:blipFill>
        <p:spPr>
          <a:xfrm>
            <a:off x="2847521" y="90040"/>
            <a:ext cx="6723732" cy="6735304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八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规范结果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1286445" y="618842"/>
            <a:ext cx="1815984" cy="450679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28751" y="682452"/>
            <a:ext cx="1673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规范完成的参考文献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861457" y="2685763"/>
            <a:ext cx="1240972" cy="808551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5135" y="2889983"/>
            <a:ext cx="100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规范文献的统计和详情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890032" y="4751614"/>
            <a:ext cx="1240972" cy="538843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61249" y="4910500"/>
            <a:ext cx="1124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推荐的参考文献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999899" y="6287862"/>
            <a:ext cx="862058" cy="415016"/>
          </a:xfrm>
          <a:prstGeom prst="wedgeEllipseCallout">
            <a:avLst>
              <a:gd name="adj1" fmla="val -67789"/>
              <a:gd name="adj2" fmla="val -779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06035" y="6287862"/>
            <a:ext cx="93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选择文献，添加按钮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6" y="893158"/>
            <a:ext cx="8298996" cy="5363405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748892" y="4805363"/>
            <a:ext cx="1452245" cy="415016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899749" y="485906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添加的参考文献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九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添加我的参考文献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9776054" y="2443164"/>
            <a:ext cx="1278389" cy="365350"/>
          </a:xfrm>
          <a:prstGeom prst="wedgeEllipseCallout">
            <a:avLst>
              <a:gd name="adj1" fmla="val -41929"/>
              <a:gd name="adj2" fmla="val -6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14"/>
          <p:cNvSpPr txBox="1"/>
          <p:nvPr/>
        </p:nvSpPr>
        <p:spPr>
          <a:xfrm>
            <a:off x="9926911" y="2496866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点击复制即可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48892" y="2226737"/>
            <a:ext cx="1452245" cy="415016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14"/>
          <p:cNvSpPr txBox="1"/>
          <p:nvPr/>
        </p:nvSpPr>
        <p:spPr>
          <a:xfrm>
            <a:off x="899749" y="2280439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切换参考文献格式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" y="1188720"/>
            <a:ext cx="3447415" cy="4247515"/>
          </a:xfrm>
          <a:prstGeom prst="rect">
            <a:avLst/>
          </a:prstGeom>
          <a:ln>
            <a:solidFill>
              <a:srgbClr val="A5A5A5"/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10" y="1286510"/>
            <a:ext cx="6409690" cy="35331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横卷形 6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二 注册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3551555" y="4577715"/>
            <a:ext cx="1480820" cy="7816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659505" y="4704080"/>
            <a:ext cx="14185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输入您的邮箱和密码点击注册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  <a:r>
              <a:rPr lang="zh-CN" altLang="en-US" sz="1000">
                <a:solidFill>
                  <a:srgbClr val="FF0000"/>
                </a:solidFill>
              </a:rPr>
              <a:t>注册后登录邮箱进行验证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9229090" y="4878070"/>
            <a:ext cx="1480820" cy="7816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98305" y="5033010"/>
            <a:ext cx="141859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用第三方账户</a:t>
            </a:r>
            <a:r>
              <a:rPr lang="en-US" altLang="zh-CN" sz="1000">
                <a:solidFill>
                  <a:srgbClr val="FF0000"/>
                </a:solidFill>
              </a:rPr>
              <a:t>QQ,</a:t>
            </a:r>
            <a:r>
              <a:rPr lang="zh-CN" altLang="en-US" sz="1000">
                <a:solidFill>
                  <a:srgbClr val="FF0000"/>
                </a:solidFill>
              </a:rPr>
              <a:t>新浪微博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微信进行注册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登录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24" y="483870"/>
            <a:ext cx="8666707" cy="6235700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778146" y="4058137"/>
            <a:ext cx="1452245" cy="453812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929003" y="4111839"/>
            <a:ext cx="110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参考文献的规范记录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十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文献规范记录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9892236" y="1716543"/>
            <a:ext cx="1278389" cy="365350"/>
          </a:xfrm>
          <a:prstGeom prst="wedgeEllipseCallout">
            <a:avLst>
              <a:gd name="adj1" fmla="val -41929"/>
              <a:gd name="adj2" fmla="val -6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14"/>
          <p:cNvSpPr txBox="1"/>
          <p:nvPr/>
        </p:nvSpPr>
        <p:spPr>
          <a:xfrm>
            <a:off x="9994109" y="177024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点击查看规范结果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  <a:sym typeface="Arial" pitchFamily="34" charset="0"/>
                </a:rPr>
                <a:t>`</a:t>
              </a: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笔杆的参考文献是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丰富的参考文献格式，8亿标准参考文献格式任意导出。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自定义参考文献字段，想怎么加就怎么加。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 参考文献查漏</a:t>
            </a:r>
            <a:r>
              <a:rPr lang="zh-CN" altLang="en-US" sz="1600" dirty="0">
                <a:solidFill>
                  <a:srgbClr val="FFFFFF"/>
                </a:solidFill>
              </a:rPr>
              <a:t>和</a:t>
            </a:r>
            <a:r>
              <a:rPr lang="en-US" altLang="zh-CN" sz="1600" dirty="0">
                <a:solidFill>
                  <a:srgbClr val="FFFFFF"/>
                </a:solidFill>
              </a:rPr>
              <a:t>调优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论文查重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455930"/>
            <a:ext cx="5857240" cy="5657215"/>
          </a:xfrm>
          <a:prstGeom prst="rect">
            <a:avLst/>
          </a:prstGeom>
          <a:ln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764905" y="2038985"/>
            <a:ext cx="2233295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007475" y="212661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输入您要查重的论文题目和作者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粘贴方式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586605" y="2813050"/>
            <a:ext cx="1567180" cy="39560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29175" y="290068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选择方式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8679180" y="5226050"/>
            <a:ext cx="1402715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62695" y="5360670"/>
            <a:ext cx="195199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粘贴方式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" grpId="0" animBg="1"/>
      <p:bldP spid="6" grpId="0"/>
      <p:bldP spid="8" grpId="0" animBg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1073785"/>
            <a:ext cx="5819140" cy="3799840"/>
          </a:xfrm>
          <a:prstGeom prst="rect">
            <a:avLst/>
          </a:prstGeom>
          <a:ln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</a:t>
            </a:r>
            <a:r>
              <a:rPr lang="zh-CN">
                <a:solidFill>
                  <a:schemeClr val="bg1"/>
                </a:solidFill>
              </a:rPr>
              <a:t>上传方式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8543925" y="4164330"/>
            <a:ext cx="118999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27440" y="4298950"/>
            <a:ext cx="91948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上传方式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55" y="786765"/>
            <a:ext cx="7266940" cy="18859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圆角矩形 11"/>
          <p:cNvSpPr/>
          <p:nvPr/>
        </p:nvSpPr>
        <p:spPr>
          <a:xfrm>
            <a:off x="7647305" y="120332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395460" y="121348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85" y="498475"/>
            <a:ext cx="1905000" cy="6371590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5831205" y="3352165"/>
            <a:ext cx="2502535" cy="1118235"/>
          </a:xfrm>
          <a:prstGeom prst="wedgeEllipseCallout">
            <a:avLst>
              <a:gd name="adj1" fmla="val 25436"/>
              <a:gd name="adj2" fmla="val -9828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70675" y="3488055"/>
            <a:ext cx="1344295" cy="115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查看检测状态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查看重复率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下载检测报告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</a:t>
            </a:r>
            <a:r>
              <a:rPr lang="zh-CN">
                <a:solidFill>
                  <a:schemeClr val="bg1"/>
                </a:solidFill>
              </a:rPr>
              <a:t>检测报告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770370" y="125285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426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笔杆的论文查重是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论文查重系统对比库包括期刊指纹数据库，学位论文指纹数据库，会议论文指纹数据库，图书指纹数据库，网页指纹数据库等海量对比指纹数据库。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几秒钟就可以出报告，安全可靠，原文上传之后即被转换成加密指纹，不存在原文泄漏担忧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基金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期刊分析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85" y="1076325"/>
            <a:ext cx="9790430" cy="47047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基金分析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626985" y="2726055"/>
            <a:ext cx="2425700" cy="472440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35595" y="2841625"/>
            <a:ext cx="18072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输入你想要了解的研究主题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基金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期刊分析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H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" y="220345"/>
            <a:ext cx="7337425" cy="6515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05" y="449580"/>
            <a:ext cx="6819265" cy="6343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290" y="1005840"/>
            <a:ext cx="6495415" cy="577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65" y="1041400"/>
            <a:ext cx="3485515" cy="3714115"/>
          </a:xfrm>
          <a:prstGeom prst="rect">
            <a:avLst/>
          </a:prstGeom>
          <a:ln>
            <a:solidFill>
              <a:srgbClr val="A5A5A5"/>
            </a:solidFill>
          </a:ln>
        </p:spPr>
      </p:pic>
      <p:sp>
        <p:nvSpPr>
          <p:cNvPr id="8" name="横卷形 7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三 登录和退出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65" y="1393190"/>
            <a:ext cx="6019165" cy="27768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椭圆形标注 12"/>
          <p:cNvSpPr/>
          <p:nvPr/>
        </p:nvSpPr>
        <p:spPr>
          <a:xfrm>
            <a:off x="3822065" y="3843655"/>
            <a:ext cx="1480820" cy="65595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30015" y="3970020"/>
            <a:ext cx="14185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输入您注册过的邮箱和密码登录笔杆网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9798685" y="3266440"/>
            <a:ext cx="1480820" cy="655955"/>
          </a:xfrm>
          <a:prstGeom prst="wedgeEllipseCallout">
            <a:avLst>
              <a:gd name="adj1" fmla="val 34648"/>
              <a:gd name="adj2" fmla="val -1508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167620" y="3489325"/>
            <a:ext cx="7626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点击退出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0" grpId="1" animBg="1"/>
      <p:bldP spid="11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10" y="1473200"/>
            <a:ext cx="9695180" cy="40855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期刊分析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261610" y="2793365"/>
            <a:ext cx="173101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66740" y="2947670"/>
            <a:ext cx="18072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输入期刊名称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" y="93980"/>
            <a:ext cx="9847580" cy="54762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2834005"/>
            <a:ext cx="9790430" cy="3742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35" y="2322195"/>
            <a:ext cx="10142855" cy="3647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020" y="1476375"/>
            <a:ext cx="9752330" cy="467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笔杆的基金和期刊分析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提供学术热点分布，学术态势走向预测</a:t>
            </a:r>
            <a:r>
              <a:rPr lang="en-US" altLang="zh-CN" sz="1600" dirty="0">
                <a:solidFill>
                  <a:srgbClr val="FFFFFF"/>
                </a:solidFill>
              </a:rPr>
              <a:t>,</a:t>
            </a:r>
            <a:r>
              <a:rPr lang="zh-CN" altLang="en-US" sz="1600" dirty="0">
                <a:solidFill>
                  <a:srgbClr val="FFFFFF"/>
                </a:solidFill>
              </a:rPr>
              <a:t>告诉什么项目更容易申请到资金支持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数据分析可视化</a:t>
            </a:r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,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清晰易懂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写作模板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I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" y="676275"/>
            <a:ext cx="10123805" cy="55048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写作模板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3929380" y="2397760"/>
            <a:ext cx="242570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67200" y="2484755"/>
            <a:ext cx="180721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点击学校或者刊名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输入相应的名称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0" y="614680"/>
            <a:ext cx="9999980" cy="56286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下载模板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8254365" y="4251960"/>
            <a:ext cx="1363345" cy="540385"/>
          </a:xfrm>
          <a:prstGeom prst="wedgeEllipseCallout">
            <a:avLst>
              <a:gd name="adj1" fmla="val 7475"/>
              <a:gd name="adj2" fmla="val -1169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59495" y="4406265"/>
            <a:ext cx="73660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点击下载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56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笔杆的写作模板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提供</a:t>
            </a:r>
            <a:r>
              <a:rPr lang="zh-CN" sz="1600" dirty="0">
                <a:solidFill>
                  <a:srgbClr val="FFFFFF"/>
                </a:solidFill>
              </a:rPr>
              <a:t>专业论文模板下载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sz="1600" dirty="0">
                <a:solidFill>
                  <a:srgbClr val="FFFFFF"/>
                </a:solidFill>
                <a:sym typeface="Arial" pitchFamily="34" charset="0"/>
              </a:rPr>
              <a:t>每周更新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其他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219835"/>
            <a:ext cx="9676130" cy="3647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椭圆形标注 7"/>
          <p:cNvSpPr/>
          <p:nvPr/>
        </p:nvSpPr>
        <p:spPr>
          <a:xfrm>
            <a:off x="8649335" y="3768725"/>
            <a:ext cx="2252345" cy="540385"/>
          </a:xfrm>
          <a:prstGeom prst="wedgeEllipseCallout">
            <a:avLst>
              <a:gd name="adj1" fmla="val 7251"/>
              <a:gd name="adj2" fmla="val -11686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65540" y="3903345"/>
            <a:ext cx="20961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点击任何一项均可进入个人中心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70" y="69850"/>
            <a:ext cx="8877935" cy="671258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565910" y="1000760"/>
            <a:ext cx="1766570" cy="578040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选题分析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10" y="1345565"/>
            <a:ext cx="9628505" cy="1714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椭圆形标注 7"/>
          <p:cNvSpPr/>
          <p:nvPr/>
        </p:nvSpPr>
        <p:spPr>
          <a:xfrm>
            <a:off x="2414270" y="2832100"/>
            <a:ext cx="242570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91740" y="2986405"/>
            <a:ext cx="24428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点击笔杆</a:t>
            </a:r>
            <a:r>
              <a:rPr lang="en-US" altLang="zh-CN" sz="1000">
                <a:solidFill>
                  <a:srgbClr val="FF0000"/>
                </a:solidFill>
              </a:rPr>
              <a:t>logo</a:t>
            </a:r>
            <a:r>
              <a:rPr lang="zh-CN" altLang="en-US" sz="1000">
                <a:solidFill>
                  <a:srgbClr val="FF0000"/>
                </a:solidFill>
              </a:rPr>
              <a:t>即可轻松回到笔杆网首页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10" y="622300"/>
            <a:ext cx="9799955" cy="1295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" y="2927985"/>
            <a:ext cx="2124075" cy="15335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705" y="2091055"/>
            <a:ext cx="6104890" cy="35331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805" y="765810"/>
            <a:ext cx="5771515" cy="57429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椭圆形标注 8"/>
          <p:cNvSpPr/>
          <p:nvPr/>
        </p:nvSpPr>
        <p:spPr>
          <a:xfrm>
            <a:off x="2037715" y="1316355"/>
            <a:ext cx="2589530" cy="540385"/>
          </a:xfrm>
          <a:prstGeom prst="wedgeEllipseCallout">
            <a:avLst>
              <a:gd name="adj1" fmla="val -47302"/>
              <a:gd name="adj2" fmla="val -1276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53920" y="1403350"/>
            <a:ext cx="2442845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如果你觉得我们的网站不错,你可以点击分享到QQ,微信或者新浪微博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6985" y="3375660"/>
            <a:ext cx="2299335" cy="1143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80" y="2798445"/>
            <a:ext cx="2283460" cy="10890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58933" y="2849245"/>
            <a:ext cx="2138045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Inflate">
              <a:avLst/>
            </a:prstTxWarp>
            <a:spAutoFit/>
          </a:bodyPr>
          <a:lstStyle/>
          <a:p>
            <a:pPr algn="ctr"/>
            <a:r>
              <a:rPr lang="en-US" altLang="zh-CN" sz="4800">
                <a:solidFill>
                  <a:srgbClr val="2EA8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02095" y="3375660"/>
            <a:ext cx="5617210" cy="22225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60" y="728980"/>
            <a:ext cx="9657080" cy="54000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57619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填写基本信息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6824980" y="3071495"/>
            <a:ext cx="2326005" cy="694690"/>
          </a:xfrm>
          <a:prstGeom prst="wedgeEllipseCallout">
            <a:avLst>
              <a:gd name="adj1" fmla="val -40225"/>
              <a:gd name="adj2" fmla="val 7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6435" y="3168015"/>
            <a:ext cx="203835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笔杆收录了我们国家的大学信息作为数据库的一部分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让您轻松找到您的学校和专业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5395595" y="5794375"/>
            <a:ext cx="2233295" cy="501015"/>
          </a:xfrm>
          <a:prstGeom prst="wedgeEllipseCallout">
            <a:avLst>
              <a:gd name="adj1" fmla="val -56651"/>
              <a:gd name="adj2" fmla="val -526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09590" y="58527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 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写好论文基本信息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点击选题分析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4854575" y="589915"/>
            <a:ext cx="998220" cy="367030"/>
          </a:xfrm>
          <a:prstGeom prst="wedgeEllipseCallout">
            <a:avLst>
              <a:gd name="adj1" fmla="val -55960"/>
              <a:gd name="adj2" fmla="val 683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2685" y="591185"/>
            <a:ext cx="82931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顶部导航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点击一下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bldLvl="0" animBg="1"/>
      <p:bldP spid="14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85" y="1659890"/>
            <a:ext cx="7162165" cy="25711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填写基本信息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8204200" y="793750"/>
            <a:ext cx="2056765" cy="694690"/>
          </a:xfrm>
          <a:prstGeom prst="wedgeEllipseCallout">
            <a:avLst>
              <a:gd name="adj1" fmla="val -40225"/>
              <a:gd name="adj2" fmla="val 7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446135" y="869315"/>
            <a:ext cx="167132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</a:t>
            </a:r>
            <a:r>
              <a:rPr lang="en-US" altLang="zh-CN" sz="1000">
                <a:solidFill>
                  <a:srgbClr val="FF0000"/>
                </a:solidFill>
              </a:rPr>
              <a:t>”</a:t>
            </a:r>
            <a:r>
              <a:rPr lang="zh-CN" sz="1000">
                <a:solidFill>
                  <a:srgbClr val="FF0000"/>
                </a:solidFill>
              </a:rPr>
              <a:t>眼睛</a:t>
            </a:r>
            <a:r>
              <a:rPr lang="en-US" altLang="zh-CN" sz="1000">
                <a:solidFill>
                  <a:srgbClr val="FF0000"/>
                </a:solidFill>
              </a:rPr>
              <a:t>”</a:t>
            </a:r>
            <a:r>
              <a:rPr lang="zh-CN" altLang="en-US" sz="1000">
                <a:solidFill>
                  <a:srgbClr val="FF0000"/>
                </a:solidFill>
              </a:rPr>
              <a:t>图标即可对关键词进行优化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推荐相关主题的关键词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6910705" y="4143375"/>
            <a:ext cx="2715260" cy="561340"/>
          </a:xfrm>
          <a:prstGeom prst="wedgeEllipseCallout">
            <a:avLst>
              <a:gd name="adj1" fmla="val -46492"/>
              <a:gd name="adj2" fmla="val -977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94575" y="426085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点击关键词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即可添加到关键词输入框内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4171315" y="1113790"/>
            <a:ext cx="2778760" cy="694690"/>
          </a:xfrm>
          <a:prstGeom prst="wedgeEllipseCallout">
            <a:avLst>
              <a:gd name="adj1" fmla="val 23255"/>
              <a:gd name="adj2" fmla="val 101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75175" y="1199515"/>
            <a:ext cx="2153285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当输入框内的关键词发生变化时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点击再此优化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就会根据新的关键词重新进行推荐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做到实时更新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Straight Connector 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3、8、11、18、22、23、25"/>
  <p:tag name="KSO_WM_TEMPLATE_CATEGORY" val="custom"/>
  <p:tag name="KSO_WM_TEMPLATE_INDEX" val="160194"/>
  <p:tag name="KSO_WM_TAG_VERSION" val="1.0"/>
  <p:tag name="KSO_WM_SLIDE_ID" val="custom16019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4"/>
  <p:tag name="KSO_WM_UNIT_TYPE" val="a"/>
  <p:tag name="KSO_WM_UNIT_INDEX" val="1"/>
  <p:tag name="KSO_WM_UNIT_ID" val="custom160194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4"/>
  <p:tag name="KSO_WM_UNIT_TYPE" val="b"/>
  <p:tag name="KSO_WM_UNIT_INDEX" val="1"/>
  <p:tag name="KSO_WM_UNIT_ID" val="custom160194_1*b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607_6"/>
  <p:tag name="KSO_WM_SLIDE_INDEX" val="6"/>
  <p:tag name="KSO_WM_SLIDE_ITEM_CNT" val="6"/>
  <p:tag name="KSO_WM_SLIDE_LAYOUT" val="m_a"/>
  <p:tag name="KSO_WM_SLIDE_LAYOUT_CNT" val="1_1"/>
  <p:tag name="KSO_WM_SLIDE_TYPE" val="contents"/>
  <p:tag name="KSO_WM_BEAUTIFY_FLAG" val="#wm#"/>
  <p:tag name="KSO_WM_TEMPLATE_CATEGORY" val="diagram"/>
  <p:tag name="KSO_WM_TEMPLATE_INDEX" val="160607"/>
  <p:tag name="KSO_WM_DIAGRAM_GROUP_CODE" val="m1-1"/>
  <p:tag name="KSO_WM_TAG_VERSION" val="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RELATE_UNITID" val="261*m*1"/>
  <p:tag name="KSO_WM_TAG_VERSION" val="1.0"/>
  <p:tag name="KSO_WM_TEMPLATE_CATEGORY" val="diagram"/>
  <p:tag name="KSO_WM_TEMPLATE_INDEX" val="160607"/>
  <p:tag name="KSO_WM_UNIT_TYPE" val="a"/>
  <p:tag name="KSO_WM_UNIT_INDEX" val="1"/>
  <p:tag name="KSO_WM_UNIT_ID" val="261*a*1"/>
  <p:tag name="KSO_WM_UNIT_CLEAR" val="1"/>
  <p:tag name="KSO_WM_UNIT_LAYERLEVEL" val="1"/>
  <p:tag name="KSO_WM_UNIT_ISCONTENTSTITLE" val="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2"/>
  <p:tag name="KSO_WM_UNIT_ID" val="261*m_i*1_2"/>
  <p:tag name="KSO_WM_UNIT_CLEAR" val="1"/>
  <p:tag name="KSO_WM_UNIT_LAYERLEVEL" val="1_1"/>
  <p:tag name="KSO_WM_BEAUTIFY_FLAG" val="#wm#"/>
  <p:tag name="KSO_WM_DIAGRAM_GROUP_CODE" val="m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3"/>
  <p:tag name="KSO_WM_UNIT_ID" val="261*m_i*1_3"/>
  <p:tag name="KSO_WM_UNIT_CLEAR" val="1"/>
  <p:tag name="KSO_WM_UNIT_LAYERLEVEL" val="1_1"/>
  <p:tag name="KSO_WM_BEAUTIFY_FLAG" val="#wm#"/>
  <p:tag name="KSO_WM_DIAGRAM_GROUP_CODE" val="m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4"/>
  <p:tag name="KSO_WM_UNIT_ID" val="261*m_i*1_4"/>
  <p:tag name="KSO_WM_UNIT_CLEAR" val="1"/>
  <p:tag name="KSO_WM_UNIT_LAYERLEVEL" val="1_1"/>
  <p:tag name="KSO_WM_BEAUTIFY_FLAG" val="#wm#"/>
  <p:tag name="KSO_WM_DIAGRAM_GROUP_CODE" val="m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5"/>
  <p:tag name="KSO_WM_UNIT_ID" val="261*m_i*1_5"/>
  <p:tag name="KSO_WM_UNIT_CLEAR" val="1"/>
  <p:tag name="KSO_WM_UNIT_LAYERLEVEL" val="1_1"/>
  <p:tag name="KSO_WM_BEAUTIFY_FLAG" val="#wm#"/>
  <p:tag name="KSO_WM_DIAGRAM_GROUP_CODE" val="m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6"/>
  <p:tag name="KSO_WM_TEMPLATE_CATEGORY" val="diagram"/>
  <p:tag name="KSO_WM_TEMPLATE_INDEX" val="1606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13"/>
  <p:tag name="KSO_WM_TEMPLATE_CATEGORY" val="diagram"/>
  <p:tag name="KSO_WM_TEMPLATE_INDEX" val="16060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20"/>
  <p:tag name="KSO_WM_TEMPLATE_CATEGORY" val="diagram"/>
  <p:tag name="KSO_WM_TEMPLATE_INDEX" val="1606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27"/>
  <p:tag name="KSO_WM_TEMPLATE_CATEGORY" val="diagram"/>
  <p:tag name="KSO_WM_TEMPLATE_INDEX" val="1606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34"/>
  <p:tag name="KSO_WM_TEMPLATE_CATEGORY" val="diagram"/>
  <p:tag name="KSO_WM_TEMPLATE_INDEX" val="16060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4"/>
  <p:tag name="KSO_WM_UNIT_ID" val="261*m_i*1_14"/>
  <p:tag name="KSO_WM_UNIT_CLEAR" val="1"/>
  <p:tag name="KSO_WM_UNIT_LAYERLEVEL" val="1_1"/>
  <p:tag name="KSO_WM_BEAUTIFY_FLAG" val="#wm#"/>
  <p:tag name="KSO_WM_DIAGRAM_GROUP_CODE" val="m1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5"/>
  <p:tag name="KSO_WM_UNIT_ID" val="261*m_i*1_15"/>
  <p:tag name="KSO_WM_UNIT_CLEAR" val="1"/>
  <p:tag name="KSO_WM_UNIT_LAYERLEVEL" val="1_1"/>
  <p:tag name="KSO_WM_BEAUTIFY_FLAG" val="#wm#"/>
  <p:tag name="KSO_WM_DIAGRAM_GROUP_CODE" val="m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5_1"/>
  <p:tag name="KSO_WM_UNIT_ID" val="261*m_h_f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2"/>
  <p:tag name="KSO_WM_UNIT_ID" val="261*m_i*1_12"/>
  <p:tag name="KSO_WM_UNIT_CLEAR" val="1"/>
  <p:tag name="KSO_WM_UNIT_LAYERLEVEL" val="1_1"/>
  <p:tag name="KSO_WM_BEAUTIFY_FLAG" val="#wm#"/>
  <p:tag name="KSO_WM_DIAGRAM_GROUP_CODE" val="m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3"/>
  <p:tag name="KSO_WM_UNIT_ID" val="261*m_i*1_13"/>
  <p:tag name="KSO_WM_UNIT_CLEAR" val="1"/>
  <p:tag name="KSO_WM_UNIT_LAYERLEVEL" val="1_1"/>
  <p:tag name="KSO_WM_BEAUTIFY_FLAG" val="#wm#"/>
  <p:tag name="KSO_WM_DIAGRAM_GROUP_CODE" val="m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4_1"/>
  <p:tag name="KSO_WM_UNIT_ID" val="261*m_h_f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0"/>
  <p:tag name="KSO_WM_UNIT_ID" val="261*m_i*1_10"/>
  <p:tag name="KSO_WM_UNIT_CLEAR" val="1"/>
  <p:tag name="KSO_WM_UNIT_LAYERLEVEL" val="1_1"/>
  <p:tag name="KSO_WM_BEAUTIFY_FLAG" val="#wm#"/>
  <p:tag name="KSO_WM_DIAGRAM_GROUP_CODE" val="m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1"/>
  <p:tag name="KSO_WM_UNIT_ID" val="261*m_i*1_11"/>
  <p:tag name="KSO_WM_UNIT_CLEAR" val="1"/>
  <p:tag name="KSO_WM_UNIT_LAYERLEVEL" val="1_1"/>
  <p:tag name="KSO_WM_BEAUTIFY_FLAG" val="#wm#"/>
  <p:tag name="KSO_WM_DIAGRAM_GROUP_CODE" val="m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3_1"/>
  <p:tag name="KSO_WM_UNIT_ID" val="261*m_h_f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8"/>
  <p:tag name="KSO_WM_UNIT_ID" val="261*m_i*1_8"/>
  <p:tag name="KSO_WM_UNIT_CLEAR" val="1"/>
  <p:tag name="KSO_WM_UNIT_LAYERLEVEL" val="1_1"/>
  <p:tag name="KSO_WM_BEAUTIFY_FLAG" val="#wm#"/>
  <p:tag name="KSO_WM_DIAGRAM_GROUP_CODE" val="m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9"/>
  <p:tag name="KSO_WM_UNIT_ID" val="261*m_i*1_9"/>
  <p:tag name="KSO_WM_UNIT_CLEAR" val="1"/>
  <p:tag name="KSO_WM_UNIT_LAYERLEVEL" val="1_1"/>
  <p:tag name="KSO_WM_BEAUTIFY_FLAG" val="#wm#"/>
  <p:tag name="KSO_WM_DIAGRAM_GROUP_CODE" val="m1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2_1"/>
  <p:tag name="KSO_WM_UNIT_ID" val="261*m_h_f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6"/>
  <p:tag name="KSO_WM_UNIT_ID" val="261*m_i*1_6"/>
  <p:tag name="KSO_WM_UNIT_CLEAR" val="1"/>
  <p:tag name="KSO_WM_UNIT_LAYERLEVEL" val="1_1"/>
  <p:tag name="KSO_WM_BEAUTIFY_FLAG" val="#wm#"/>
  <p:tag name="KSO_WM_DIAGRAM_GROUP_CODE" val="m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7"/>
  <p:tag name="KSO_WM_UNIT_ID" val="261*m_i*1_7"/>
  <p:tag name="KSO_WM_UNIT_CLEAR" val="1"/>
  <p:tag name="KSO_WM_UNIT_LAYERLEVEL" val="1_1"/>
  <p:tag name="KSO_WM_BEAUTIFY_FLAG" val="#wm#"/>
  <p:tag name="KSO_WM_DIAGRAM_GROUP_CODE" val="m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1_1"/>
  <p:tag name="KSO_WM_UNIT_ID" val="261*m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3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3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Straight Connector 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向天歌稻壳儿模板23XIN - 副本">
  <a:themeElements>
    <a:clrScheme name="自定义 5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2EA8A5"/>
      </a:accent1>
      <a:accent2>
        <a:srgbClr val="508A66"/>
      </a:accent2>
      <a:accent3>
        <a:srgbClr val="A58E68"/>
      </a:accent3>
      <a:accent4>
        <a:srgbClr val="C7CB35"/>
      </a:accent4>
      <a:accent5>
        <a:srgbClr val="AA4056"/>
      </a:accent5>
      <a:accent6>
        <a:srgbClr val="926E74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1563</Words>
  <Application>Microsoft Office PowerPoint</Application>
  <PresentationFormat>宽屏</PresentationFormat>
  <Paragraphs>282</Paragraphs>
  <Slides>72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72</vt:i4>
      </vt:variant>
    </vt:vector>
  </HeadingPairs>
  <TitlesOfParts>
    <vt:vector size="81" baseType="lpstr">
      <vt:lpstr>黑体</vt:lpstr>
      <vt:lpstr>宋体</vt:lpstr>
      <vt:lpstr>微软雅黑</vt:lpstr>
      <vt:lpstr>Algerian</vt:lpstr>
      <vt:lpstr>Arial</vt:lpstr>
      <vt:lpstr>Calibri</vt:lpstr>
      <vt:lpstr>Calibri Light</vt:lpstr>
      <vt:lpstr>Office 主题</vt:lpstr>
      <vt:lpstr>向天歌稻壳儿模板23XIN - 副本</vt:lpstr>
      <vt:lpstr>笔杆用户使用指南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52</cp:revision>
  <dcterms:created xsi:type="dcterms:W3CDTF">2016-04-18T05:39:00Z</dcterms:created>
  <dcterms:modified xsi:type="dcterms:W3CDTF">2016-09-14T00:59:00Z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